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0:0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49:3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0:2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0:40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0:5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1:01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2:15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2:23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2:30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4T13:52:38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966921-A7B6-F84E-D679-E329E6C08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DFEF435-EE9C-D7FC-BD61-C1BDFE8FB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673197-DE39-791E-555B-B4203111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DDF174-22B4-0A62-6A13-133053D6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8C9DC2-B90F-477C-4041-764097DF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596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CB60C-8F0D-5FEA-C8EE-95A7187B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1FA56E-DCB1-1FD4-11BD-ADE409682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D6122F-4096-DF4E-6B85-14C37B677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2CDBC6-083F-076D-6A95-9F9E12D7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899F7D-D700-2212-F9E2-20FA2AA2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474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43F685D-54A1-9C44-B9A5-F4170A291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830408-9687-0DF8-5D99-9E19CE036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FF7CA6-F569-83AE-739B-73BF2754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19A919-25C5-312B-2766-93D7C259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74F8A-91C1-5478-757B-DD03C507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622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B96A8-AFD2-33E8-AC28-C27D74FC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4EB0F6-BD2A-452D-9A10-17ED06A06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F1FCF7-1792-E783-6592-CADD1389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9F780D-35EE-A867-7BEF-57E4E96D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CB8F8D-A5BF-59D7-8BFB-969B417A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959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08A74-9CA0-320A-33F0-49D5FB38D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06BF80-4A65-2FDC-13F1-2EA9B65D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225593-658E-3069-E78C-ED927CAA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E2BC17-B260-80E0-8522-12B12A40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7F5829-1CF0-C562-8AD5-6A8F825F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42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D17C3F-0412-7A2B-60B3-B870C2A2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16A00D-709F-8275-094D-92CBF1ADE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3BCA12-FC45-5DF4-C332-CB87FC27D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9911AF-B7F7-109D-5FF6-C9F5EFC4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EF5C54-D908-7B5E-E8CF-C2409AA5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955886-781F-1168-F71A-1B5BDF7A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97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6EC85F-2B90-4C28-CAD7-8174DBF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6176BF-70F5-BA02-FE15-0DA772F88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C011C8-1072-412C-79F1-00985F8DB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0D5500-0B95-8C2B-522C-971D82F5D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CE2D3A0-B646-6128-030B-8BE0F7658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B6F1BF-D517-6245-F31E-A0BD5FEE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35B1D7-56FE-7262-F466-9CBC8707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1897CA-8DD0-7739-D68F-4661BE6C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295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0CF66-4883-1BD8-BF61-26F3234C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D39507-1BF7-CAA0-9DE9-0E5883C1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519A91-F61A-6292-008B-BD2DEC26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0D3A3C-E499-88D7-2EB6-E7079E19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490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D5BCA6-EFBF-C930-C18B-69751F3E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E1F8E4-0FCD-17D5-7139-BD58BAA2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56B5B-B4C6-ABDC-1EEB-CFCB5E67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83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09378-C2F7-8B92-F58E-D4D644AD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969E36-AFB0-AA6F-268A-95B786BB8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05F5B8-CAA8-F9C6-8325-4EF0C43E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1ECFC7-3F09-8EB2-D7B8-58E38518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43A99D-0F95-05CF-1F9D-49B12E4D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E529CB-3B88-3F16-B41F-F4F8E5D6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77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12D81-F5B9-1E15-AF39-0991FEDC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1CC153-1D24-EFF6-26A0-53A0DDE5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4D3CDA-DC0E-9620-E427-90F722263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6B1990-C7AA-6FA4-F2EA-2AA68D99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DEEE4B-53AF-40A1-701E-C70EC984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F9E06D-EA31-4AEF-2F44-211EF5F2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49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AB8674-DCF1-1912-B8D0-1EDB54AC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F87291-BEC1-6D21-7731-36999B100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ABD773-F708-ED2A-0FCD-00616F274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FD0F-15E5-44E7-AE90-9FFFB8BD8830}" type="datetimeFigureOut">
              <a:rPr lang="it-IT" smtClean="0"/>
              <a:t>30/10/2022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A69416-18D5-8E31-D5EA-582425FE0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DA26B1-819D-4B2F-7F32-2D52E5AE1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F7C26-82C1-4145-803B-7146F556A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0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.png"/><Relationship Id="rId7" Type="http://schemas.openxmlformats.org/officeDocument/2006/relationships/customXml" Target="../ink/ink5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11" Type="http://schemas.openxmlformats.org/officeDocument/2006/relationships/customXml" Target="../ink/ink9.xml"/><Relationship Id="rId5" Type="http://schemas.openxmlformats.org/officeDocument/2006/relationships/customXml" Target="../ink/ink3.xml"/><Relationship Id="rId10" Type="http://schemas.openxmlformats.org/officeDocument/2006/relationships/customXml" Target="../ink/ink8.xml"/><Relationship Id="rId4" Type="http://schemas.openxmlformats.org/officeDocument/2006/relationships/customXml" Target="../ink/ink2.xml"/><Relationship Id="rId9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6D0A45-7FED-B47C-DC8C-F90832230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it-IT" sz="5100" b="1" u="sng">
                <a:solidFill>
                  <a:srgbClr val="FFFFFF"/>
                </a:solidFill>
              </a:rPr>
              <a:t>TECHNOSCHOOL </a:t>
            </a:r>
            <a:r>
              <a:rPr lang="it-IT" sz="5100" b="1" u="sng" dirty="0">
                <a:solidFill>
                  <a:srgbClr val="FFFFFF"/>
                </a:solidFill>
              </a:rPr>
              <a:t>ERASMUS + KA229 PROJECT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3DB0240-4F4C-431B-F699-D65D01E7A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520" y="5224337"/>
            <a:ext cx="6589707" cy="1329443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 MOBILITÀ IN SPAGNA</a:t>
            </a:r>
          </a:p>
          <a:p>
            <a:pPr algn="r"/>
            <a:r>
              <a:rPr lang="it-IT" dirty="0">
                <a:solidFill>
                  <a:srgbClr val="FFFFFF"/>
                </a:solidFill>
              </a:rPr>
              <a:t>09-13/05/2022 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582E834-4554-EAC8-C316-5ECAFFA31640}"/>
                  </a:ext>
                </a:extLst>
              </p14:cNvPr>
              <p14:cNvContentPartPr/>
              <p14:nvPr/>
            </p14:nvContentPartPr>
            <p14:xfrm>
              <a:off x="755236" y="130224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582E834-4554-EAC8-C316-5ECAFFA316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596" y="1212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16494D1-61ED-1F78-6C97-56594C4B4010}"/>
                  </a:ext>
                </a:extLst>
              </p14:cNvPr>
              <p14:cNvContentPartPr/>
              <p14:nvPr/>
            </p14:nvContentPartPr>
            <p14:xfrm>
              <a:off x="3591676" y="1847064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16494D1-61ED-1F78-6C97-56594C4B40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3036" y="18384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5734CA0F-0D49-EE09-F679-E6282FB5537D}"/>
                  </a:ext>
                </a:extLst>
              </p14:cNvPr>
              <p14:cNvContentPartPr/>
              <p14:nvPr/>
            </p14:nvContentPartPr>
            <p14:xfrm>
              <a:off x="3629116" y="419664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5734CA0F-0D49-EE09-F679-E6282FB553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20476" y="4110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97AE04D-F17E-6211-A45D-B573D1A35684}"/>
                  </a:ext>
                </a:extLst>
              </p14:cNvPr>
              <p14:cNvContentPartPr/>
              <p14:nvPr/>
            </p14:nvContentPartPr>
            <p14:xfrm>
              <a:off x="3750436" y="-84336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97AE04D-F17E-6211-A45D-B573D1A3568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1796" y="-9297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6B88C2D-5C14-323A-7280-8FE11AA22703}"/>
                  </a:ext>
                </a:extLst>
              </p14:cNvPr>
              <p14:cNvContentPartPr/>
              <p14:nvPr/>
            </p14:nvContentPartPr>
            <p14:xfrm>
              <a:off x="9330076" y="419664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6B88C2D-5C14-323A-7280-8FE11AA2270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21436" y="4110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C521BEA-1292-EEA6-E55C-8F7C1845E58A}"/>
                  </a:ext>
                </a:extLst>
              </p14:cNvPr>
              <p14:cNvContentPartPr/>
              <p14:nvPr/>
            </p14:nvContentPartPr>
            <p14:xfrm>
              <a:off x="5679040" y="1794940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C521BEA-1292-EEA6-E55C-8F7C1845E5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70040" y="17863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E3207058-2E67-D390-9B83-E5D100F68D2C}"/>
                  </a:ext>
                </a:extLst>
              </p14:cNvPr>
              <p14:cNvContentPartPr/>
              <p14:nvPr/>
            </p14:nvContentPartPr>
            <p14:xfrm>
              <a:off x="3456040" y="679300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E3207058-2E67-D390-9B83-E5D100F68D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7040" y="670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63AFC178-8221-6841-DDF3-2E693619DD81}"/>
                  </a:ext>
                </a:extLst>
              </p14:cNvPr>
              <p14:cNvContentPartPr/>
              <p14:nvPr/>
            </p14:nvContentPartPr>
            <p14:xfrm>
              <a:off x="10813000" y="788380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63AFC178-8221-6841-DDF3-2E693619DD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04360" y="7793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53D9E9B5-E09D-E3B1-7570-C5B3946C46AA}"/>
                  </a:ext>
                </a:extLst>
              </p14:cNvPr>
              <p14:cNvContentPartPr/>
              <p14:nvPr/>
            </p14:nvContentPartPr>
            <p14:xfrm>
              <a:off x="4336600" y="1232980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53D9E9B5-E09D-E3B1-7570-C5B3946C46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7960" y="12239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3229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25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5B8E2-E079-12BA-9A90-36043DE08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r="24896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magine 2" descr="Immagine che contiene interni, articoli, parecchi, disposto&#10;&#10;Descrizione generata automaticamente">
            <a:extLst>
              <a:ext uri="{FF2B5EF4-FFF2-40B4-BE49-F238E27FC236}">
                <a16:creationId xmlns:a16="http://schemas.microsoft.com/office/drawing/2014/main" id="{FAC812FE-BF31-F8C0-154E-285D38FC9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r="14921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8E2610-35A0-764A-CD52-07374530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r="12509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5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3F8C61D2-6D7F-6CE9-B04F-1E890AF18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r="18966"/>
          <a:stretch/>
        </p:blipFill>
        <p:spPr>
          <a:xfrm>
            <a:off x="0" y="1"/>
            <a:ext cx="7370057" cy="5103674"/>
          </a:xfrm>
          <a:prstGeom prst="rect">
            <a:avLst/>
          </a:prstGeom>
        </p:spPr>
      </p:pic>
      <p:pic>
        <p:nvPicPr>
          <p:cNvPr id="3" name="Immagine 2" descr="Immagine che contiene interni, persona, soffitto, figlio&#10;&#10;Descrizione generata automaticamente">
            <a:extLst>
              <a:ext uri="{FF2B5EF4-FFF2-40B4-BE49-F238E27FC236}">
                <a16:creationId xmlns:a16="http://schemas.microsoft.com/office/drawing/2014/main" id="{3ACBA2C7-E516-1B1A-E210-ED6276F5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5" r="-1" b="28924"/>
          <a:stretch/>
        </p:blipFill>
        <p:spPr>
          <a:xfrm>
            <a:off x="7534656" y="3"/>
            <a:ext cx="4657344" cy="2377257"/>
          </a:xfrm>
          <a:prstGeom prst="rect">
            <a:avLst/>
          </a:prstGeom>
        </p:spPr>
      </p:pic>
      <p:pic>
        <p:nvPicPr>
          <p:cNvPr id="7" name="Immagine 6" descr="Immagine che contiene persona, gruppo, persone, folla&#10;&#10;Descrizione generata automaticamente">
            <a:extLst>
              <a:ext uri="{FF2B5EF4-FFF2-40B4-BE49-F238E27FC236}">
                <a16:creationId xmlns:a16="http://schemas.microsoft.com/office/drawing/2014/main" id="{E6F6F70B-0D4C-7A2B-5C0F-535ED0892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r="-3" b="1775"/>
          <a:stretch/>
        </p:blipFill>
        <p:spPr>
          <a:xfrm>
            <a:off x="7533132" y="2583810"/>
            <a:ext cx="4657346" cy="25198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B61321-0D57-D99C-49B6-8DA1101001AE}"/>
              </a:ext>
            </a:extLst>
          </p:cNvPr>
          <p:cNvSpPr txBox="1"/>
          <p:nvPr/>
        </p:nvSpPr>
        <p:spPr>
          <a:xfrm>
            <a:off x="1244017" y="5206949"/>
            <a:ext cx="7724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FF0000"/>
                </a:solidFill>
                <a:effectLst/>
                <a:latin typeface="Allerta Stencil"/>
              </a:rPr>
              <a:t>SCUOLA DELL’INFANZIA: </a:t>
            </a:r>
            <a:r>
              <a:rPr lang="it-IT" b="0" i="0" dirty="0">
                <a:solidFill>
                  <a:schemeClr val="accent1"/>
                </a:solidFill>
                <a:effectLst/>
                <a:latin typeface="Allerta Stencil"/>
              </a:rPr>
              <a:t>applicazione robotica per i più piccoli. </a:t>
            </a:r>
          </a:p>
          <a:p>
            <a:r>
              <a:rPr lang="it-IT" b="0" i="0" dirty="0">
                <a:solidFill>
                  <a:schemeClr val="accent1"/>
                </a:solidFill>
                <a:effectLst/>
                <a:latin typeface="Allerta Stencil"/>
              </a:rPr>
              <a:t>Topo robot è un topolino programmabile, uno strumento utile per i bambini della scuola dell'infanzia e dei primi anni della primaria che imparano a muoversi nello spazio.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b="0" i="0" dirty="0">
                <a:solidFill>
                  <a:schemeClr val="accent1"/>
                </a:solidFill>
                <a:effectLst/>
                <a:latin typeface="Allerta Stencil"/>
              </a:rPr>
              <a:t>Si segue il </a:t>
            </a:r>
            <a:r>
              <a:rPr lang="it-IT" dirty="0">
                <a:solidFill>
                  <a:schemeClr val="accent1"/>
                </a:solidFill>
                <a:latin typeface="Allerta Stencil"/>
              </a:rPr>
              <a:t>percorso suggerito dall’app relativa,</a:t>
            </a:r>
            <a:r>
              <a:rPr lang="it-IT" b="0" i="0" dirty="0">
                <a:solidFill>
                  <a:schemeClr val="accent1"/>
                </a:solidFill>
                <a:effectLst/>
                <a:latin typeface="Allerta Stencil"/>
              </a:rPr>
              <a:t> si programma il topo robot e poi si guarda il percorso che il robottino fa per raggiungere </a:t>
            </a:r>
            <a:r>
              <a:rPr lang="it-IT" dirty="0">
                <a:solidFill>
                  <a:schemeClr val="accent1"/>
                </a:solidFill>
                <a:latin typeface="Allerta Stencil"/>
              </a:rPr>
              <a:t>il traguardo.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3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interni, gruppo, famiglia&#10;&#10;Descrizione generata automaticamente">
            <a:extLst>
              <a:ext uri="{FF2B5EF4-FFF2-40B4-BE49-F238E27FC236}">
                <a16:creationId xmlns:a16="http://schemas.microsoft.com/office/drawing/2014/main" id="{D1332CBF-FDBF-CAEA-3D06-6E2E15EE8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r="17179" b="1"/>
          <a:stretch/>
        </p:blipFill>
        <p:spPr>
          <a:xfrm>
            <a:off x="7794519" y="3070371"/>
            <a:ext cx="4397481" cy="260897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magine 4" descr="Immagine che contiene testo, scena, stanza, sala da pranzo&#10;&#10;Descrizione generata automaticamente">
            <a:extLst>
              <a:ext uri="{FF2B5EF4-FFF2-40B4-BE49-F238E27FC236}">
                <a16:creationId xmlns:a16="http://schemas.microsoft.com/office/drawing/2014/main" id="{6D62C985-8887-6F41-163E-D717F3068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5796783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magine 2" descr="Immagine che contiene ragazzo&#10;&#10;Descrizione generata automaticamente">
            <a:extLst>
              <a:ext uri="{FF2B5EF4-FFF2-40B4-BE49-F238E27FC236}">
                <a16:creationId xmlns:a16="http://schemas.microsoft.com/office/drawing/2014/main" id="{B91341C9-D9E6-05C1-B1B3-BB94F6A91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>
          <a:xfrm>
            <a:off x="6168189" y="10"/>
            <a:ext cx="6023811" cy="2885319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F48BEB-4B82-3A7D-5773-C3789607503E}"/>
              </a:ext>
            </a:extLst>
          </p:cNvPr>
          <p:cNvSpPr txBox="1"/>
          <p:nvPr/>
        </p:nvSpPr>
        <p:spPr>
          <a:xfrm>
            <a:off x="2007402" y="5981835"/>
            <a:ext cx="749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llerta Stencil"/>
              </a:rPr>
              <a:t>SCUOLA PRIMARIA</a:t>
            </a:r>
            <a:r>
              <a:rPr lang="it-IT" dirty="0">
                <a:solidFill>
                  <a:schemeClr val="accent1"/>
                </a:solidFill>
                <a:latin typeface="Allerta Stencil"/>
              </a:rPr>
              <a:t>: giochi di forme e associazioni logiche. Un modo divertente per i bambini per imparare a osservare, riconoscere e nominare.</a:t>
            </a:r>
          </a:p>
        </p:txBody>
      </p:sp>
    </p:spTree>
    <p:extLst>
      <p:ext uri="{BB962C8B-B14F-4D97-AF65-F5344CB8AC3E}">
        <p14:creationId xmlns:p14="http://schemas.microsoft.com/office/powerpoint/2010/main" val="195827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ersona, soffitto, persone&#10;&#10;Descrizione generata automaticamente">
            <a:extLst>
              <a:ext uri="{FF2B5EF4-FFF2-40B4-BE49-F238E27FC236}">
                <a16:creationId xmlns:a16="http://schemas.microsoft.com/office/drawing/2014/main" id="{F7C4ACD1-FB7B-FCE2-EBF2-941A71826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r="25282" b="-1"/>
          <a:stretch/>
        </p:blipFill>
        <p:spPr>
          <a:xfrm>
            <a:off x="142165" y="1002225"/>
            <a:ext cx="5803986" cy="5855775"/>
          </a:xfrm>
          <a:prstGeom prst="rect">
            <a:avLst/>
          </a:prstGeom>
        </p:spPr>
      </p:pic>
      <p:pic>
        <p:nvPicPr>
          <p:cNvPr id="5" name="Immagine 4" descr="Immagine che contiene testo, interni, persona, persone&#10;&#10;Descrizione generata automaticamente">
            <a:extLst>
              <a:ext uri="{FF2B5EF4-FFF2-40B4-BE49-F238E27FC236}">
                <a16:creationId xmlns:a16="http://schemas.microsoft.com/office/drawing/2014/main" id="{420D172C-BCE3-D71E-9EB9-AAB0F8636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/>
          <a:stretch/>
        </p:blipFill>
        <p:spPr>
          <a:xfrm>
            <a:off x="6096000" y="1002224"/>
            <a:ext cx="5803986" cy="2940601"/>
          </a:xfrm>
          <a:prstGeom prst="rect">
            <a:avLst/>
          </a:prstGeom>
        </p:spPr>
      </p:pic>
      <p:pic>
        <p:nvPicPr>
          <p:cNvPr id="7" name="Immagine 6" descr="Immagine che contiene testo, persona, soffitto, interni&#10;&#10;Descrizione generata automaticamente">
            <a:extLst>
              <a:ext uri="{FF2B5EF4-FFF2-40B4-BE49-F238E27FC236}">
                <a16:creationId xmlns:a16="http://schemas.microsoft.com/office/drawing/2014/main" id="{11CE1989-1AB8-9C92-1279-792BC5694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8" b="9187"/>
          <a:stretch/>
        </p:blipFill>
        <p:spPr>
          <a:xfrm>
            <a:off x="6086792" y="4063529"/>
            <a:ext cx="5786386" cy="27859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E3DEF6-C6A1-6660-BCAC-DD60CF729CF0}"/>
              </a:ext>
            </a:extLst>
          </p:cNvPr>
          <p:cNvSpPr txBox="1"/>
          <p:nvPr/>
        </p:nvSpPr>
        <p:spPr>
          <a:xfrm>
            <a:off x="2709644" y="159391"/>
            <a:ext cx="621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Scuola primaria: </a:t>
            </a:r>
            <a:r>
              <a:rPr lang="it-IT" dirty="0">
                <a:solidFill>
                  <a:schemeClr val="accent1"/>
                </a:solidFill>
              </a:rPr>
              <a:t>utilizzo di applicazioni specifiche, con l’ausilio di digital board e tablet, in tutte le discipline, come l’inglese e la matematica.</a:t>
            </a:r>
          </a:p>
        </p:txBody>
      </p:sp>
    </p:spTree>
    <p:extLst>
      <p:ext uri="{BB962C8B-B14F-4D97-AF65-F5344CB8AC3E}">
        <p14:creationId xmlns:p14="http://schemas.microsoft.com/office/powerpoint/2010/main" val="416880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interni, persona, gruppo, persone&#10;&#10;Descrizione generata automaticamente">
            <a:extLst>
              <a:ext uri="{FF2B5EF4-FFF2-40B4-BE49-F238E27FC236}">
                <a16:creationId xmlns:a16="http://schemas.microsoft.com/office/drawing/2014/main" id="{97B1F5D8-8C65-C8CA-23F5-7B1F4FB97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137" b="-1"/>
          <a:stretch/>
        </p:blipFill>
        <p:spPr>
          <a:xfrm>
            <a:off x="242285" y="980387"/>
            <a:ext cx="5804105" cy="2789948"/>
          </a:xfrm>
          <a:prstGeom prst="rect">
            <a:avLst/>
          </a:prstGeom>
        </p:spPr>
      </p:pic>
      <p:pic>
        <p:nvPicPr>
          <p:cNvPr id="5" name="Immagine 4" descr="Immagine che contiene testo, persona, interni, famiglia&#10;&#10;Descrizione generata automaticamente">
            <a:extLst>
              <a:ext uri="{FF2B5EF4-FFF2-40B4-BE49-F238E27FC236}">
                <a16:creationId xmlns:a16="http://schemas.microsoft.com/office/drawing/2014/main" id="{ADD2837A-C6AA-B710-39E9-3F5818E24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7" r="-1" b="43913"/>
          <a:stretch/>
        </p:blipFill>
        <p:spPr>
          <a:xfrm>
            <a:off x="6139389" y="348999"/>
            <a:ext cx="5797883" cy="3167426"/>
          </a:xfrm>
          <a:prstGeom prst="rect">
            <a:avLst/>
          </a:prstGeom>
        </p:spPr>
      </p:pic>
      <p:pic>
        <p:nvPicPr>
          <p:cNvPr id="3" name="Immagine 2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E3168B28-F7AA-6D61-4CE6-122A7BBE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43"/>
          <a:stretch/>
        </p:blipFill>
        <p:spPr>
          <a:xfrm>
            <a:off x="142755" y="4062952"/>
            <a:ext cx="5804105" cy="2415135"/>
          </a:xfrm>
          <a:prstGeom prst="rect">
            <a:avLst/>
          </a:prstGeom>
        </p:spPr>
      </p:pic>
      <p:pic>
        <p:nvPicPr>
          <p:cNvPr id="7" name="Immagine 6" descr="Immagine che contiene persona, interni, inpiedi, gruppo&#10;&#10;Descrizione generata automaticamente">
            <a:extLst>
              <a:ext uri="{FF2B5EF4-FFF2-40B4-BE49-F238E27FC236}">
                <a16:creationId xmlns:a16="http://schemas.microsoft.com/office/drawing/2014/main" id="{FB81EAAB-BFA8-08FE-8718-B0350EB568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9" r="2" b="18222"/>
          <a:stretch/>
        </p:blipFill>
        <p:spPr>
          <a:xfrm>
            <a:off x="6139388" y="3688140"/>
            <a:ext cx="5797883" cy="27899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D26330-7EBA-E0CF-423C-740E458A7F65}"/>
              </a:ext>
            </a:extLst>
          </p:cNvPr>
          <p:cNvSpPr txBox="1"/>
          <p:nvPr/>
        </p:nvSpPr>
        <p:spPr>
          <a:xfrm>
            <a:off x="848412" y="141402"/>
            <a:ext cx="411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Attività nella classi di Scuola Primaria: </a:t>
            </a:r>
            <a:r>
              <a:rPr lang="it-IT" dirty="0" err="1">
                <a:solidFill>
                  <a:schemeClr val="accent1"/>
                </a:solidFill>
              </a:rPr>
              <a:t>Steam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E207D8-76DF-02D0-9FA8-E31F21FC3FDA}"/>
              </a:ext>
            </a:extLst>
          </p:cNvPr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chemeClr val="accent1"/>
                </a:solidFill>
              </a:rPr>
              <a:t>Nell’ordinamento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scolastico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spagnolo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bambini con </a:t>
            </a:r>
            <a:r>
              <a:rPr lang="en-US" sz="2000" dirty="0" err="1">
                <a:solidFill>
                  <a:schemeClr val="accent1"/>
                </a:solidFill>
              </a:rPr>
              <a:t>bisogni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educativi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speciali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sono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inseriti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nelle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cosiddette</a:t>
            </a:r>
            <a:r>
              <a:rPr lang="en-US" sz="2000" dirty="0">
                <a:solidFill>
                  <a:schemeClr val="accent1"/>
                </a:solidFill>
              </a:rPr>
              <a:t> “</a:t>
            </a:r>
            <a:r>
              <a:rPr lang="en-US" sz="2000" dirty="0" err="1">
                <a:solidFill>
                  <a:schemeClr val="accent1"/>
                </a:solidFill>
              </a:rPr>
              <a:t>classi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speciali</a:t>
            </a:r>
            <a:r>
              <a:rPr lang="en-US" sz="2000" dirty="0">
                <a:solidFill>
                  <a:schemeClr val="accent1"/>
                </a:solidFill>
              </a:rPr>
              <a:t>”. Le </a:t>
            </a:r>
            <a:r>
              <a:rPr lang="en-US" sz="2000" dirty="0" err="1">
                <a:solidFill>
                  <a:schemeClr val="accent1"/>
                </a:solidFill>
              </a:rPr>
              <a:t>insegnanti</a:t>
            </a:r>
            <a:r>
              <a:rPr lang="en-US" sz="2000" dirty="0">
                <a:solidFill>
                  <a:schemeClr val="accent1"/>
                </a:solidFill>
              </a:rPr>
              <a:t> e le </a:t>
            </a:r>
            <a:r>
              <a:rPr lang="en-US" sz="2000" dirty="0" err="1">
                <a:solidFill>
                  <a:schemeClr val="accent1"/>
                </a:solidFill>
              </a:rPr>
              <a:t>educatrici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impiegano</a:t>
            </a:r>
            <a:r>
              <a:rPr lang="en-US" sz="2000" dirty="0">
                <a:solidFill>
                  <a:schemeClr val="accent1"/>
                </a:solidFill>
              </a:rPr>
              <a:t> le </a:t>
            </a:r>
            <a:r>
              <a:rPr lang="en-US" sz="2000" dirty="0" err="1">
                <a:solidFill>
                  <a:schemeClr val="accent1"/>
                </a:solidFill>
              </a:rPr>
              <a:t>tecnologie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didattiche</a:t>
            </a:r>
            <a:r>
              <a:rPr lang="en-US" sz="2000" dirty="0">
                <a:solidFill>
                  <a:schemeClr val="accent1"/>
                </a:solidFill>
              </a:rPr>
              <a:t> per </a:t>
            </a:r>
            <a:r>
              <a:rPr lang="en-US" sz="2000" dirty="0" err="1">
                <a:solidFill>
                  <a:schemeClr val="accent1"/>
                </a:solidFill>
              </a:rPr>
              <a:t>favorire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l’apprendimento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degli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alunni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4" name="Immagine 3" descr="Immagine che contiene testo, pavimento, persona, interni&#10;&#10;Descrizione generata automaticamente">
            <a:extLst>
              <a:ext uri="{FF2B5EF4-FFF2-40B4-BE49-F238E27FC236}">
                <a16:creationId xmlns:a16="http://schemas.microsoft.com/office/drawing/2014/main" id="{C43B724A-FF83-92E3-3BF0-4284CBAE6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r="2" b="29109"/>
          <a:stretch/>
        </p:blipFill>
        <p:spPr>
          <a:xfrm>
            <a:off x="6574481" y="862276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terni, soffitto, pavimento, persona&#10;&#10;Descrizione generata automaticamente">
            <a:extLst>
              <a:ext uri="{FF2B5EF4-FFF2-40B4-BE49-F238E27FC236}">
                <a16:creationId xmlns:a16="http://schemas.microsoft.com/office/drawing/2014/main" id="{46CD5A2E-38C5-D012-1FEA-71627D713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r="9932"/>
          <a:stretch/>
        </p:blipFill>
        <p:spPr>
          <a:xfrm>
            <a:off x="74644" y="360727"/>
            <a:ext cx="7370057" cy="6497273"/>
          </a:xfrm>
          <a:prstGeom prst="rect">
            <a:avLst/>
          </a:prstGeom>
        </p:spPr>
      </p:pic>
      <p:pic>
        <p:nvPicPr>
          <p:cNvPr id="7" name="Immagine 6" descr="Immagine che contiene persona, interni, pavimento, gruppo&#10;&#10;Descrizione generata automaticamente">
            <a:extLst>
              <a:ext uri="{FF2B5EF4-FFF2-40B4-BE49-F238E27FC236}">
                <a16:creationId xmlns:a16="http://schemas.microsoft.com/office/drawing/2014/main" id="{9AE0CE1E-D919-6F20-6EDB-A0C0C706D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1320" b="4"/>
          <a:stretch/>
        </p:blipFill>
        <p:spPr>
          <a:xfrm>
            <a:off x="7609301" y="453007"/>
            <a:ext cx="4657344" cy="2975994"/>
          </a:xfrm>
          <a:prstGeom prst="rect">
            <a:avLst/>
          </a:prstGeom>
        </p:spPr>
      </p:pic>
      <p:pic>
        <p:nvPicPr>
          <p:cNvPr id="5" name="Immagine 4" descr="Immagine che contiene testo, persona, gruppo&#10;&#10;Descrizione generata automaticamente">
            <a:extLst>
              <a:ext uri="{FF2B5EF4-FFF2-40B4-BE49-F238E27FC236}">
                <a16:creationId xmlns:a16="http://schemas.microsoft.com/office/drawing/2014/main" id="{877B3D59-D571-405C-8A59-FE14A1BB5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2202" b="1"/>
          <a:stretch/>
        </p:blipFill>
        <p:spPr>
          <a:xfrm>
            <a:off x="7609301" y="3733101"/>
            <a:ext cx="4657346" cy="31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8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drape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F83B12-D795-AF89-271D-8B7721A0F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lang="it-IT" sz="3800" dirty="0">
                <a:solidFill>
                  <a:schemeClr val="accent1"/>
                </a:solidFill>
              </a:rPr>
              <a:t>I nostri docenti sono andati alla scoperta delle  attività LTT nei Paesi che hanno aderito al progetto.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CC3DAD-AC1F-D708-BFB0-6B928E8D6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538949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Polonia (meeting online 14/18-03-2022)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Spagna (09/13-05-2022)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</a:rPr>
              <a:t>Turchia (03/07-10-2022)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BFD63DE-57F8-59DA-3E02-0B62861DF4A1}"/>
                  </a:ext>
                </a:extLst>
              </p14:cNvPr>
              <p14:cNvContentPartPr/>
              <p14:nvPr/>
            </p14:nvContentPartPr>
            <p14:xfrm>
              <a:off x="5989996" y="5644704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BFD63DE-57F8-59DA-3E02-0B62861DF4A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0996" y="563570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129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EC93A66-3FC0-D0D5-41EE-A25F65EBD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 fontScale="90000"/>
          </a:bodyPr>
          <a:lstStyle/>
          <a:p>
            <a:pPr algn="r"/>
            <a:r>
              <a:rPr lang="it-IT" sz="10000" b="1" u="sng" dirty="0">
                <a:solidFill>
                  <a:srgbClr val="FF0000"/>
                </a:solidFill>
              </a:rPr>
              <a:t>SPAGNA</a:t>
            </a:r>
            <a:br>
              <a:rPr lang="it-IT" b="1" dirty="0"/>
            </a:br>
            <a:r>
              <a:rPr lang="it-IT" sz="8000" b="1" dirty="0" err="1">
                <a:solidFill>
                  <a:srgbClr val="0070C0"/>
                </a:solidFill>
              </a:rPr>
              <a:t>Fuensalida</a:t>
            </a:r>
            <a:r>
              <a:rPr lang="it-IT" sz="8000" b="1" dirty="0">
                <a:solidFill>
                  <a:srgbClr val="0070C0"/>
                </a:solidFill>
              </a:rPr>
              <a:t> (Toledo)</a:t>
            </a:r>
          </a:p>
        </p:txBody>
      </p:sp>
    </p:spTree>
    <p:extLst>
      <p:ext uri="{BB962C8B-B14F-4D97-AF65-F5344CB8AC3E}">
        <p14:creationId xmlns:p14="http://schemas.microsoft.com/office/powerpoint/2010/main" val="238275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!!Rectangle">
            <a:extLst>
              <a:ext uri="{FF2B5EF4-FFF2-40B4-BE49-F238E27FC236}">
                <a16:creationId xmlns:a16="http://schemas.microsoft.com/office/drawing/2014/main" id="{59C6F201-9216-493E-A634-E73ECB50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D3A3C7D-3C2F-4809-9061-F9D2F44E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EB794C42-3DFD-4AE5-92A3-B8F3C8721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22960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E250B9ED-958A-9CCD-7F9B-B717B1D4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6" y="795528"/>
            <a:ext cx="3511296" cy="30083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i="0">
                <a:effectLst/>
              </a:rPr>
              <a:t>Ceip Tomas Romojaro</a:t>
            </a:r>
            <a:endParaRPr lang="en-US" sz="4800" b="1"/>
          </a:p>
        </p:txBody>
      </p:sp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583F3F4E-B03C-EC46-FD80-3F439C105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b="19453"/>
          <a:stretch/>
        </p:blipFill>
        <p:spPr>
          <a:xfrm>
            <a:off x="-121278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59BE57C7-0FDC-52BC-0332-94A4BB97F0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1680256"/>
            <a:ext cx="6380078" cy="3905230"/>
          </a:xfrm>
        </p:spPr>
      </p:pic>
      <p:pic>
        <p:nvPicPr>
          <p:cNvPr id="15" name="Segnaposto contenuto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0C9834-303C-8524-7489-C376EAD38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88" y="1680256"/>
            <a:ext cx="4974166" cy="3905230"/>
          </a:xfrm>
        </p:spPr>
      </p:pic>
    </p:spTree>
    <p:extLst>
      <p:ext uri="{BB962C8B-B14F-4D97-AF65-F5344CB8AC3E}">
        <p14:creationId xmlns:p14="http://schemas.microsoft.com/office/powerpoint/2010/main" val="419882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BBAE6A-BA84-8C79-2DF0-894463F8D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022" y="1894036"/>
            <a:ext cx="3546306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dirty="0" err="1">
                <a:solidFill>
                  <a:schemeClr val="accent1"/>
                </a:solidFill>
              </a:rPr>
              <a:t>L’ordinamento</a:t>
            </a:r>
            <a:r>
              <a:rPr lang="en-US" sz="2500" b="1" dirty="0">
                <a:solidFill>
                  <a:schemeClr val="accent1"/>
                </a:solidFill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</a:rPr>
              <a:t>scolastico</a:t>
            </a:r>
            <a:r>
              <a:rPr lang="en-US" sz="2500" b="1" dirty="0">
                <a:solidFill>
                  <a:schemeClr val="accent1"/>
                </a:solidFill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</a:rPr>
              <a:t>spagnolo</a:t>
            </a:r>
            <a:r>
              <a:rPr lang="en-US" sz="2500" b="1" dirty="0">
                <a:solidFill>
                  <a:schemeClr val="accent1"/>
                </a:solidFill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</a:rPr>
              <a:t>prevede</a:t>
            </a:r>
            <a:r>
              <a:rPr lang="en-US" sz="2500" b="1" dirty="0">
                <a:solidFill>
                  <a:schemeClr val="accent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accent1"/>
                </a:solidFill>
              </a:rPr>
              <a:t>Scuola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en-US" sz="2300" dirty="0" err="1">
                <a:solidFill>
                  <a:schemeClr val="accent1"/>
                </a:solidFill>
              </a:rPr>
              <a:t>dell’Infanzia</a:t>
            </a:r>
            <a:r>
              <a:rPr lang="en-US" sz="2300" dirty="0">
                <a:solidFill>
                  <a:schemeClr val="accent1"/>
                </a:solidFill>
              </a:rPr>
              <a:t> (3-6);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accent1"/>
                </a:solidFill>
              </a:rPr>
              <a:t>Scuola</a:t>
            </a:r>
            <a:r>
              <a:rPr lang="en-US" sz="2300" dirty="0">
                <a:solidFill>
                  <a:schemeClr val="accent1"/>
                </a:solidFill>
              </a:rPr>
              <a:t> Primaria (6-12);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accent1"/>
                </a:solidFill>
              </a:rPr>
              <a:t>Scuola</a:t>
            </a:r>
            <a:r>
              <a:rPr lang="en-US" sz="2300" dirty="0">
                <a:solidFill>
                  <a:schemeClr val="accent1"/>
                </a:solidFill>
              </a:rPr>
              <a:t> </a:t>
            </a:r>
            <a:r>
              <a:rPr lang="en-US" sz="2300" dirty="0" err="1">
                <a:solidFill>
                  <a:schemeClr val="accent1"/>
                </a:solidFill>
              </a:rPr>
              <a:t>Secondaria</a:t>
            </a:r>
            <a:r>
              <a:rPr lang="en-US" sz="2300" dirty="0">
                <a:solidFill>
                  <a:schemeClr val="accent1"/>
                </a:solidFill>
              </a:rPr>
              <a:t> (12-18)</a:t>
            </a:r>
          </a:p>
          <a:p>
            <a:endParaRPr lang="en-US" sz="2000" dirty="0"/>
          </a:p>
        </p:txBody>
      </p:sp>
      <p:pic>
        <p:nvPicPr>
          <p:cNvPr id="36" name="Segnaposto 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47EE5C-CBCF-2FD8-0B6C-DB03D3058C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r="2" b="8821"/>
          <a:stretch/>
        </p:blipFill>
        <p:spPr>
          <a:xfrm>
            <a:off x="4282751" y="10"/>
            <a:ext cx="7909249" cy="3383270"/>
          </a:xfrm>
          <a:prstGeom prst="rect">
            <a:avLst/>
          </a:prstGeom>
        </p:spPr>
      </p:pic>
      <p:pic>
        <p:nvPicPr>
          <p:cNvPr id="38" name="Immagine 37" descr="Immagine che contiene mappa&#10;&#10;Descrizione generata automaticamente">
            <a:extLst>
              <a:ext uri="{FF2B5EF4-FFF2-40B4-BE49-F238E27FC236}">
                <a16:creationId xmlns:a16="http://schemas.microsoft.com/office/drawing/2014/main" id="{4236B37B-A65E-DA35-2F11-A276E9D0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r="-2" b="10182"/>
          <a:stretch/>
        </p:blipFill>
        <p:spPr>
          <a:xfrm>
            <a:off x="4284942" y="3474720"/>
            <a:ext cx="790705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4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egnaposto contenuto 15" descr="Immagine che contiene testo, ragazzo, giovane&#10;&#10;Descrizione generata automaticamente">
            <a:extLst>
              <a:ext uri="{FF2B5EF4-FFF2-40B4-BE49-F238E27FC236}">
                <a16:creationId xmlns:a16="http://schemas.microsoft.com/office/drawing/2014/main" id="{2EB5F61D-3414-D014-20AE-2ABCF9959D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r="27165" b="-2"/>
          <a:stretch/>
        </p:blipFill>
        <p:spPr>
          <a:xfrm>
            <a:off x="6653106" y="899058"/>
            <a:ext cx="3308421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31CCFD-BA38-9167-14BF-F69DA5A0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419" y="2832198"/>
            <a:ext cx="3704920" cy="31893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GLI AMBIENTI DELLA SCUOLA</a:t>
            </a:r>
            <a:b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scuola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ospite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include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Scuola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dell’Infanzia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Scuola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Primaria. </a:t>
            </a:r>
            <a:b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aule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ambienti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condivisi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sono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molto </a:t>
            </a:r>
            <a:r>
              <a:rPr lang="en-US" sz="24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confortevoli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2" name="Immagine 11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124E117E-F1DD-AADD-79C4-D2B6E0125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5" r="-2" b="5636"/>
          <a:stretch/>
        </p:blipFill>
        <p:spPr>
          <a:xfrm>
            <a:off x="-67112" y="184558"/>
            <a:ext cx="7566870" cy="3384537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8" name="Segnaposto contenuto 7" descr="Immagine che contiene edificio, veranda, parecchi&#10;&#10;Descrizione generata automaticamente">
            <a:extLst>
              <a:ext uri="{FF2B5EF4-FFF2-40B4-BE49-F238E27FC236}">
                <a16:creationId xmlns:a16="http://schemas.microsoft.com/office/drawing/2014/main" id="{56C544B9-9289-ACFD-2C12-0BE6D95C6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r="24693" b="-3"/>
          <a:stretch/>
        </p:blipFill>
        <p:spPr>
          <a:xfrm>
            <a:off x="9720262" y="393352"/>
            <a:ext cx="2380578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</p:spPr>
      </p:pic>
      <p:pic>
        <p:nvPicPr>
          <p:cNvPr id="19" name="Immagine 18" descr="Immagine che contiene testo, pavimento, interni, arredamento&#10;&#10;Descrizione generata automaticamente">
            <a:extLst>
              <a:ext uri="{FF2B5EF4-FFF2-40B4-BE49-F238E27FC236}">
                <a16:creationId xmlns:a16="http://schemas.microsoft.com/office/drawing/2014/main" id="{F148A3A8-3792-CD52-BD00-59FD9F3D2C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43"/>
          <a:stretch/>
        </p:blipFill>
        <p:spPr>
          <a:xfrm>
            <a:off x="0" y="3758268"/>
            <a:ext cx="7248523" cy="3099732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935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EB73501-7D54-00EF-F45F-69F9A95C9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6312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Immagine 2" descr="Immagine che contiene esterni, cielo, edificio, terra&#10;&#10;Descrizione generata automaticamente">
            <a:extLst>
              <a:ext uri="{FF2B5EF4-FFF2-40B4-BE49-F238E27FC236}">
                <a16:creationId xmlns:a16="http://schemas.microsoft.com/office/drawing/2014/main" id="{8059EC85-00F3-09BC-E8F8-FEF6AB797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Immagine 4" descr="Immagine che contiene strada&#10;&#10;Descrizione generata automaticamente">
            <a:extLst>
              <a:ext uri="{FF2B5EF4-FFF2-40B4-BE49-F238E27FC236}">
                <a16:creationId xmlns:a16="http://schemas.microsoft.com/office/drawing/2014/main" id="{4FCC67A7-0DA8-DBA8-1686-22347C1F24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2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F3DDF24-4685-530D-DE55-22F0CD78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-2" b="273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9" name="Immagine 18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946EC9A-D562-0370-CCFC-2838C78B9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r="-2" b="452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A54CF7E3-761B-5E84-7534-B76037371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34231" b="-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lidi sottili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1821</TotalTime>
  <Words>257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Allerta Stencil</vt:lpstr>
      <vt:lpstr>Arial</vt:lpstr>
      <vt:lpstr>Calibri</vt:lpstr>
      <vt:lpstr>Calibri Light</vt:lpstr>
      <vt:lpstr>Tema di Office</vt:lpstr>
      <vt:lpstr>TECHNOSCHOOL ERASMUS + KA229 PROJECT </vt:lpstr>
      <vt:lpstr>I nostri docenti sono andati alla scoperta delle  attività LTT nei Paesi che hanno aderito al progetto.</vt:lpstr>
      <vt:lpstr>SPAGNA Fuensalida (Toledo)</vt:lpstr>
      <vt:lpstr>Ceip Tomas Romojaro</vt:lpstr>
      <vt:lpstr>Presentazione standard di PowerPoint</vt:lpstr>
      <vt:lpstr>Presentazione standard di PowerPoint</vt:lpstr>
      <vt:lpstr>GLI AMBIENTI DELLA SCUOLA La scuola ospite include Scuola dell’Infanzia e Scuola Primaria.  Le aule e gli ambienti condivisi sono molto confortevoli.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TECHOSCHOOL ERASMUS + KA229 PROJECT</dc:title>
  <dc:creator>Cassio</dc:creator>
  <cp:lastModifiedBy>Cassio</cp:lastModifiedBy>
  <cp:revision>18</cp:revision>
  <dcterms:created xsi:type="dcterms:W3CDTF">2022-10-12T15:53:23Z</dcterms:created>
  <dcterms:modified xsi:type="dcterms:W3CDTF">2022-10-30T11:20:48Z</dcterms:modified>
</cp:coreProperties>
</file>